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3"/>
    <p:sldId id="860" r:id="rId4"/>
    <p:sldId id="861" r:id="rId5"/>
    <p:sldId id="862" r:id="rId6"/>
    <p:sldId id="863" r:id="rId7"/>
    <p:sldId id="864" r:id="rId8"/>
    <p:sldId id="865" r:id="rId9"/>
    <p:sldId id="866" r:id="rId10"/>
    <p:sldId id="867" r:id="rId11"/>
    <p:sldId id="868" r:id="rId12"/>
    <p:sldId id="869" r:id="rId13"/>
    <p:sldId id="870" r:id="rId14"/>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2</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006216"/>
            <a:ext cx="11485848" cy="3415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句意：至于爸爸，他很久以前就停止为妈妈购物了。根据后文</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Now, on</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Mother’s Day or Mama’s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birthday, he</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writes a poem</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和备选词可知，此处是指他很久以前就停止为妈妈购物了。</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停止</a:t>
            </a:r>
            <a:r>
              <a:rPr lang="en-US" altLang="zh-CN" b="1" dirty="0">
                <a:solidFill>
                  <a:srgbClr val="FF0000"/>
                </a:solidFill>
                <a:latin typeface="+mn-ea"/>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stop doing </a:t>
            </a:r>
            <a:r>
              <a:rPr lang="en-US" altLang="zh-CN" b="1" u="wavy" dirty="0" err="1">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意为 </a:t>
            </a:r>
            <a:r>
              <a:rPr lang="en-US" altLang="zh-CN" b="1" u="wavy" dirty="0">
                <a:solidFill>
                  <a:srgbClr val="FF0000"/>
                </a:solidFill>
                <a:uFill>
                  <a:solidFill>
                    <a:srgbClr val="00B0F0"/>
                  </a:solidFill>
                </a:uFill>
                <a:latin typeface="+mn-ea"/>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停止做某事</a:t>
            </a:r>
            <a:r>
              <a:rPr lang="en-US" altLang="zh-CN" b="1" u="wavy" dirty="0">
                <a:solidFill>
                  <a:srgbClr val="FF0000"/>
                </a:solidFill>
                <a:uFill>
                  <a:solidFill>
                    <a:srgbClr val="00B0F0"/>
                  </a:solidFill>
                </a:uFill>
                <a:latin typeface="+mn-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stop</a:t>
            </a:r>
            <a:r>
              <a:rPr lang="en-US" altLang="zh-CN" b="1" dirty="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dirty="0">
                <a:solidFill>
                  <a:srgbClr val="00B0F0"/>
                </a:solidFill>
                <a:latin typeface="+mn-ea"/>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停下来去做</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另一件</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事</a:t>
            </a:r>
            <a:r>
              <a:rPr lang="en-US" altLang="zh-CN" b="1" dirty="0">
                <a:solidFill>
                  <a:srgbClr val="00B0F0"/>
                </a:solidFill>
                <a:latin typeface="+mn-ea"/>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eaLnBrk="1"/>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又因为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“long ago”</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表明时态</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是一般过去时，所以</a:t>
            </a:r>
            <a:r>
              <a:rPr lang="en-US" altLang="zh-CN" b="1" dirty="0">
                <a:solidFill>
                  <a:srgbClr val="FF0000"/>
                </a:solidFill>
                <a:latin typeface="Times New Roman" panose="02020603050405020304" pitchFamily="18" charset="0"/>
                <a:ea typeface="宋体" panose="02010600030101010101" pitchFamily="2" charset="-122"/>
              </a:rPr>
              <a:t>stop</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要用过去式</a:t>
            </a:r>
            <a:r>
              <a:rPr lang="en-US" altLang="zh-CN" b="1" dirty="0">
                <a:solidFill>
                  <a:srgbClr val="FF0000"/>
                </a:solidFill>
                <a:latin typeface="Times New Roman" panose="02020603050405020304" pitchFamily="18" charset="0"/>
                <a:ea typeface="宋体" panose="02010600030101010101" pitchFamily="2" charset="-122"/>
              </a:rPr>
              <a:t>stopped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rPr>
              <a:t>stopped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1340768"/>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Papa,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trying to shop for Mama long ago.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Mother’s Day or Mama’s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birthday,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writes a poem. Papa is not a good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Mama doesn’t mind. She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says, “It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doesn’t have to rhyme as long as it’s from the heart.”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576248"/>
          </a:xfrm>
          <a:ln>
            <a:solidFill>
              <a:schemeClr val="tx1"/>
            </a:solidFill>
          </a:ln>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142625" y="1413089"/>
            <a:ext cx="1212191" cy="461665"/>
          </a:xfrm>
          <a:prstGeom prst="rect">
            <a:avLst/>
          </a:prstGeom>
        </p:spPr>
        <p:txBody>
          <a:bodyPr wrap="none">
            <a:spAutoFit/>
          </a:bodyPr>
          <a:lstStyle/>
          <a:p>
            <a:r>
              <a:rPr lang="en-US" altLang="zh-CN" sz="2400" dirty="0"/>
              <a:t>stopped</a:t>
            </a:r>
            <a:endParaRPr lang="zh-CN" altLang="en-US" sz="2400" dirty="0"/>
          </a:p>
        </p:txBody>
      </p:sp>
      <p:pic>
        <p:nvPicPr>
          <p:cNvPr id="6" name="箭头右.eps" descr="id:2147487700;FounderCES"/>
          <p:cNvPicPr/>
          <p:nvPr/>
        </p:nvPicPr>
        <p:blipFill>
          <a:blip r:embed="rId1"/>
          <a:stretch>
            <a:fillRect/>
          </a:stretch>
        </p:blipFill>
        <p:spPr>
          <a:xfrm flipH="1">
            <a:off x="11351790" y="4659119"/>
            <a:ext cx="392918" cy="3599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31219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句意：爸爸不是一个好诗人，但是妈妈不介意。根据前文</a:t>
            </a:r>
            <a:r>
              <a:rPr lang="en-US" altLang="zh-CN" b="1" dirty="0">
                <a:solidFill>
                  <a:srgbClr val="FF0000"/>
                </a:solidFill>
                <a:latin typeface="Times New Roman" panose="02020603050405020304" pitchFamily="18" charset="0"/>
                <a:ea typeface="宋体" panose="02010600030101010101" pitchFamily="2" charset="-122"/>
              </a:rPr>
              <a:t>“he writes a poem”</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和备选词可知，这里是说爸爸不是一个好诗人</a:t>
            </a:r>
            <a:r>
              <a:rPr lang="en-US" altLang="zh-CN" b="1" dirty="0">
                <a:solidFill>
                  <a:srgbClr val="FF0000"/>
                </a:solidFill>
                <a:latin typeface="Times New Roman" panose="02020603050405020304" pitchFamily="18" charset="0"/>
                <a:ea typeface="宋体" panose="02010600030101010101" pitchFamily="2" charset="-122"/>
              </a:rPr>
              <a:t>,poet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zh-CN" altLang="zh-CN" b="1" dirty="0">
                <a:solidFill>
                  <a:srgbClr val="FF0000"/>
                </a:solidFill>
                <a:ea typeface="Times New Roman" panose="02020603050405020304" pitchFamily="18" charset="0"/>
              </a:rPr>
              <a:t> </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诗人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，符合语境。故填</a:t>
            </a:r>
            <a:r>
              <a:rPr lang="en-US" altLang="zh-CN" b="1" dirty="0">
                <a:solidFill>
                  <a:srgbClr val="FF0000"/>
                </a:solidFill>
                <a:latin typeface="Times New Roman" panose="02020603050405020304" pitchFamily="18" charset="0"/>
                <a:ea typeface="宋体" panose="02010600030101010101" pitchFamily="2" charset="-122"/>
              </a:rPr>
              <a:t>poet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1646748"/>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Papa,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trying to shop for Mama long ago.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Mother’s Day or Mama’s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birthday,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writes a poem. Papa is not a good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Mama doesn’t mind. She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says, “It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doesn’t have to rhyme as long as it’s from the heart.”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052100"/>
            <a:ext cx="11485848" cy="576248"/>
          </a:xfrm>
          <a:ln>
            <a:solidFill>
              <a:schemeClr val="tx1"/>
            </a:solidFill>
          </a:ln>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7535366" y="2252494"/>
            <a:ext cx="748923" cy="461665"/>
          </a:xfrm>
          <a:prstGeom prst="rect">
            <a:avLst/>
          </a:prstGeom>
        </p:spPr>
        <p:txBody>
          <a:bodyPr wrap="none">
            <a:spAutoFit/>
          </a:bodyPr>
          <a:lstStyle/>
          <a:p>
            <a:r>
              <a:rPr lang="en-US" altLang="zh-CN" sz="2400" dirty="0"/>
              <a:t>poet</a:t>
            </a:r>
            <a:endParaRPr lang="zh-CN" altLang="en-US" sz="2400" dirty="0"/>
          </a:p>
        </p:txBody>
      </p:sp>
      <p:sp>
        <p:nvSpPr>
          <p:cNvPr id="8" name="内容占位符 1"/>
          <p:cNvSpPr txBox="1"/>
          <p:nvPr/>
        </p:nvSpPr>
        <p:spPr bwMode="auto">
          <a:xfrm>
            <a:off x="360854" y="5107066"/>
            <a:ext cx="11485848" cy="1130246"/>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latin typeface="Times New Roman" panose="02020603050405020304" pitchFamily="18" charset="0"/>
                <a:ea typeface="宋体" panose="02010600030101010101" pitchFamily="2" charset="-122"/>
              </a:rPr>
              <a:t>                     poem</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是名词</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smtClean="0">
                <a:latin typeface="+mn-ea"/>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诗</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诗歌</a:t>
            </a:r>
            <a:r>
              <a:rPr lang="en-US" altLang="zh-CN" b="1" smtClean="0">
                <a:latin typeface="+mn-ea"/>
              </a:rPr>
              <a:t>”</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而</a:t>
            </a:r>
            <a:r>
              <a:rPr lang="en-US" altLang="zh-CN" b="1" smtClean="0">
                <a:latin typeface="Times New Roman" panose="02020603050405020304" pitchFamily="18" charset="0"/>
                <a:ea typeface="宋体" panose="02010600030101010101" pitchFamily="2" charset="-122"/>
              </a:rPr>
              <a:t>poet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也是名词</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smtClean="0">
                <a:latin typeface="+mn-ea"/>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诗人</a:t>
            </a:r>
            <a:r>
              <a:rPr lang="en-US" altLang="zh-CN" b="1" smtClean="0">
                <a:latin typeface="+mn-ea"/>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。注意区分。</a:t>
            </a:r>
            <a:endParaRPr lang="zh-CN" altLang="en-US" dirty="0"/>
          </a:p>
        </p:txBody>
      </p:sp>
      <p:pic>
        <p:nvPicPr>
          <p:cNvPr id="9" name="易错警示.eps" descr="id:2147487707;FounderCES"/>
          <p:cNvPicPr/>
          <p:nvPr/>
        </p:nvPicPr>
        <p:blipFill>
          <a:blip r:embed="rId1"/>
          <a:stretch>
            <a:fillRect/>
          </a:stretch>
        </p:blipFill>
        <p:spPr>
          <a:xfrm>
            <a:off x="478582" y="5223288"/>
            <a:ext cx="1427529" cy="41388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350999"/>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句意：我要送给她一篇文章，虽不押韵但发自内心，在文章中我祝她</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母亲节快乐</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，并告诉她，她的爱是无价的。根据</a:t>
            </a:r>
            <a:r>
              <a:rPr lang="en-US" altLang="zh-CN" b="1">
                <a:solidFill>
                  <a:srgbClr val="FF0000"/>
                </a:solidFill>
                <a:latin typeface="Times New Roman" panose="02020603050405020304" pitchFamily="18" charset="0"/>
                <a:ea typeface="宋体" panose="02010600030101010101" pitchFamily="2" charset="-122"/>
              </a:rPr>
              <a:t>“I</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her ‘Happy Mother’s Day’”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和备选词可知，此处是指作者祝妈妈</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母亲节快乐</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wish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祝愿</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，且根据</a:t>
            </a:r>
            <a:r>
              <a:rPr lang="en-US" altLang="zh-CN" b="1">
                <a:solidFill>
                  <a:srgbClr val="FF0000"/>
                </a:solidFill>
                <a:latin typeface="Times New Roman" panose="02020603050405020304" pitchFamily="18" charset="0"/>
                <a:ea typeface="宋体" panose="02010600030101010101" pitchFamily="2" charset="-122"/>
              </a:rPr>
              <a:t>“tell”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可知时态是一般现在时，主语</a:t>
            </a:r>
            <a:r>
              <a:rPr lang="en-US" altLang="zh-CN" b="1">
                <a:solidFill>
                  <a:srgbClr val="FF0000"/>
                </a:solidFill>
                <a:latin typeface="Times New Roman" panose="02020603050405020304" pitchFamily="18" charset="0"/>
                <a:ea typeface="宋体" panose="02010600030101010101" pitchFamily="2" charset="-122"/>
              </a:rPr>
              <a:t>I</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是第一人称，所以</a:t>
            </a:r>
            <a:r>
              <a:rPr lang="en-US" altLang="zh-CN" b="1">
                <a:solidFill>
                  <a:srgbClr val="FF0000"/>
                </a:solidFill>
                <a:latin typeface="Times New Roman" panose="02020603050405020304" pitchFamily="18" charset="0"/>
                <a:ea typeface="宋体" panose="02010600030101010101" pitchFamily="2" charset="-122"/>
              </a:rPr>
              <a:t>wish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用原形。故填</a:t>
            </a:r>
            <a:r>
              <a:rPr lang="en-US" altLang="zh-CN" b="1">
                <a:solidFill>
                  <a:srgbClr val="FF0000"/>
                </a:solidFill>
                <a:latin typeface="Times New Roman" panose="02020603050405020304" pitchFamily="18" charset="0"/>
                <a:ea typeface="宋体" panose="02010600030101010101" pitchFamily="2" charset="-122"/>
              </a:rPr>
              <a:t>wish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1694815"/>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 finally, 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think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too, have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found a painless gift for Mama. I am going to give her 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article, unrhymed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from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 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I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“Happy Mother’s Day” and tell her that her love is priceless.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100167"/>
            <a:ext cx="11485848" cy="576248"/>
          </a:xfrm>
          <a:ln>
            <a:solidFill>
              <a:schemeClr val="tx1"/>
            </a:solidFill>
          </a:ln>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7463358" y="2338582"/>
            <a:ext cx="784189" cy="461665"/>
          </a:xfrm>
          <a:prstGeom prst="rect">
            <a:avLst/>
          </a:prstGeom>
        </p:spPr>
        <p:txBody>
          <a:bodyPr wrap="none">
            <a:spAutoFit/>
          </a:bodyPr>
          <a:lstStyle/>
          <a:p>
            <a:r>
              <a:rPr lang="en-US" altLang="zh-CN" sz="2400" dirty="0"/>
              <a:t>wish</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605448"/>
            <a:ext cx="11485848" cy="1130246"/>
          </a:xfrm>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讲述了作者为了找到既能让妈妈满意又能让自己感到愉快的母亲节礼物而苦恼</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最终决定写一篇表达心意的文章作为礼物。</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385;FounderCES"/>
          <p:cNvPicPr/>
          <p:nvPr/>
        </p:nvPicPr>
        <p:blipFill>
          <a:blip r:embed="rId1"/>
          <a:stretch>
            <a:fillRect/>
          </a:stretch>
        </p:blipFill>
        <p:spPr>
          <a:xfrm>
            <a:off x="577736" y="2672853"/>
            <a:ext cx="1917070" cy="468115"/>
          </a:xfrm>
          <a:prstGeom prst="rect">
            <a:avLst/>
          </a:prstGeom>
        </p:spPr>
      </p:pic>
      <p:pic>
        <p:nvPicPr>
          <p:cNvPr id="5" name="图片 4"/>
          <p:cNvPicPr>
            <a:picLocks noChangeAspect="1"/>
          </p:cNvPicPr>
          <p:nvPr/>
        </p:nvPicPr>
        <p:blipFill>
          <a:blip r:embed="rId2"/>
          <a:stretch>
            <a:fillRect/>
          </a:stretch>
        </p:blipFill>
        <p:spPr>
          <a:xfrm>
            <a:off x="697086" y="1340768"/>
            <a:ext cx="10796241" cy="114521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3680"/>
            <a:ext cx="11485848" cy="576248"/>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根据语篇内容，从方框中选择恰当的单词，并用其正确形式填空。</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271155" y="755163"/>
            <a:ext cx="3648100" cy="537661"/>
          </a:xfrm>
          <a:prstGeom prst="rect">
            <a:avLst/>
          </a:prstGeom>
        </p:spPr>
      </p:pic>
      <p:sp>
        <p:nvSpPr>
          <p:cNvPr id="4" name="内容占位符 1"/>
          <p:cNvSpPr txBox="1"/>
          <p:nvPr/>
        </p:nvSpPr>
        <p:spPr bwMode="auto">
          <a:xfrm>
            <a:off x="360854" y="2036784"/>
            <a:ext cx="11485848" cy="57624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eaLnBrk="1" hangingPunct="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perfect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360854" y="2636912"/>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eaLnBrk="1"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should I give my mother for Mother’s Day?</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been thinking for </a:t>
            </a:r>
            <a:r>
              <a:rPr lang="en-US" altLang="zh-CN" b="1"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it now. For most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this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not a big problem. For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 however, it’s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find a Mother’s Day gift that will satisfy both Mama and me.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0334347" y="2776543"/>
            <a:ext cx="338554" cy="461665"/>
          </a:xfrm>
          <a:prstGeom prst="rect">
            <a:avLst/>
          </a:prstGeom>
        </p:spPr>
        <p:txBody>
          <a:bodyPr wrap="none">
            <a:spAutoFit/>
          </a:bodyPr>
          <a:lstStyle/>
          <a:p>
            <a:r>
              <a:rPr lang="en-US" altLang="zh-CN" sz="2400" b="0" dirty="0">
                <a:solidFill>
                  <a:srgbClr val="000000"/>
                </a:solidFill>
                <a:uFill>
                  <a:solidFill>
                    <a:srgbClr val="000000"/>
                  </a:solidFill>
                </a:uFill>
                <a:cs typeface="Times New Roman" panose="02020603050405020304" pitchFamily="18" charset="0"/>
              </a:rPr>
              <a:t>1</a:t>
            </a:r>
            <a:endParaRPr lang="zh-CN" altLang="en-US" sz="2400" b="0" dirty="0"/>
          </a:p>
        </p:txBody>
      </p:sp>
      <p:sp>
        <p:nvSpPr>
          <p:cNvPr id="9" name="矩形 8"/>
          <p:cNvSpPr/>
          <p:nvPr/>
        </p:nvSpPr>
        <p:spPr>
          <a:xfrm>
            <a:off x="10672901" y="2767212"/>
            <a:ext cx="971741" cy="461665"/>
          </a:xfrm>
          <a:prstGeom prst="rect">
            <a:avLst/>
          </a:prstGeom>
        </p:spPr>
        <p:txBody>
          <a:bodyPr wrap="none">
            <a:spAutoFit/>
          </a:bodyPr>
          <a:lstStyle/>
          <a:p>
            <a:r>
              <a:rPr lang="en-US" altLang="zh-CN" sz="2400" dirty="0"/>
              <a:t>weeks</a:t>
            </a:r>
            <a:endParaRPr lang="zh-CN" altLang="en-US" dirty="0"/>
          </a:p>
        </p:txBody>
      </p:sp>
      <p:sp>
        <p:nvSpPr>
          <p:cNvPr id="10" name="内容占位符 1"/>
          <p:cNvSpPr txBox="1"/>
          <p:nvPr/>
        </p:nvSpPr>
        <p:spPr bwMode="auto">
          <a:xfrm>
            <a:off x="360854" y="4293096"/>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句意：我已经思考这件事好几个星期了。根据</a:t>
            </a:r>
            <a:r>
              <a:rPr lang="en-US" altLang="zh-CN" b="1" dirty="0" smtClean="0">
                <a:solidFill>
                  <a:srgbClr val="FF0000"/>
                </a:solidFill>
                <a:latin typeface="Times New Roman" panose="02020603050405020304" pitchFamily="18" charset="0"/>
                <a:ea typeface="宋体" panose="02010600030101010101" pitchFamily="2" charset="-122"/>
              </a:rPr>
              <a:t>“I have been thinking for</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about it now</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和备选词可知，此处需要一个表示时间的词</a:t>
            </a:r>
            <a:r>
              <a:rPr lang="en-US" altLang="zh-CN" b="1" dirty="0" smtClean="0">
                <a:solidFill>
                  <a:srgbClr val="FF0000"/>
                </a:solidFill>
                <a:latin typeface="Times New Roman" panose="02020603050405020304" pitchFamily="18" charset="0"/>
                <a:ea typeface="宋体" panose="02010600030101010101" pitchFamily="2" charset="-122"/>
              </a:rPr>
              <a:t>, week</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星期，周</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a:t>
            </a:r>
            <a:r>
              <a:rPr lang="en-US" altLang="zh-CN" b="1" dirty="0" smtClean="0">
                <a:solidFill>
                  <a:srgbClr val="FF0000"/>
                </a:solidFill>
                <a:latin typeface="Times New Roman" panose="02020603050405020304" pitchFamily="18" charset="0"/>
                <a:ea typeface="宋体" panose="02010600030101010101" pitchFamily="2" charset="-122"/>
              </a:rPr>
              <a:t>week</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要用复数形式</a:t>
            </a:r>
            <a:r>
              <a:rPr lang="en-US" altLang="zh-CN" b="1" dirty="0" smtClean="0">
                <a:solidFill>
                  <a:srgbClr val="FF0000"/>
                </a:solidFill>
                <a:latin typeface="Times New Roman" panose="02020603050405020304" pitchFamily="18" charset="0"/>
                <a:ea typeface="宋体" panose="02010600030101010101" pitchFamily="2" charset="-122"/>
              </a:rPr>
              <a:t>weeks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“for weeks”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好几个星期</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，符合语境。故填</a:t>
            </a:r>
            <a:r>
              <a:rPr lang="en-US" altLang="zh-CN" b="1" dirty="0" smtClean="0">
                <a:solidFill>
                  <a:srgbClr val="FF0000"/>
                </a:solidFill>
                <a:latin typeface="Times New Roman" panose="02020603050405020304" pitchFamily="18" charset="0"/>
                <a:ea typeface="宋体" panose="02010600030101010101" pitchFamily="2" charset="-122"/>
              </a:rPr>
              <a:t>weeks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576248"/>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根据语篇内容，从方框中选择恰当的单词，并用其正确形式填空。</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1745840"/>
            <a:ext cx="11485848" cy="57624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eaLnBrk="1" hangingPunct="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perfect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360854" y="2345968"/>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eaLnBrk="1"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should I give my mother for Mother’s Day?</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been thinking for </a:t>
            </a:r>
            <a:r>
              <a:rPr lang="en-US" altLang="zh-CN" b="1"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it now. For most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this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not a big problem. For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 however, it’s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find a Mother’s Day gift that will satisfy both Mama and me.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0334347" y="2485599"/>
            <a:ext cx="338554" cy="461665"/>
          </a:xfrm>
          <a:prstGeom prst="rect">
            <a:avLst/>
          </a:prstGeom>
        </p:spPr>
        <p:txBody>
          <a:bodyPr wrap="none">
            <a:spAutoFit/>
          </a:bodyPr>
          <a:lstStyle/>
          <a:p>
            <a:r>
              <a:rPr lang="en-US" altLang="zh-CN" sz="2400" b="0" dirty="0">
                <a:solidFill>
                  <a:srgbClr val="000000"/>
                </a:solidFill>
                <a:uFill>
                  <a:solidFill>
                    <a:srgbClr val="000000"/>
                  </a:solidFill>
                </a:uFill>
                <a:cs typeface="Times New Roman" panose="02020603050405020304" pitchFamily="18" charset="0"/>
              </a:rPr>
              <a:t>1</a:t>
            </a:r>
            <a:endParaRPr lang="zh-CN" altLang="en-US" sz="2400" b="0" dirty="0"/>
          </a:p>
        </p:txBody>
      </p:sp>
      <p:sp>
        <p:nvSpPr>
          <p:cNvPr id="9" name="矩形 8"/>
          <p:cNvSpPr/>
          <p:nvPr/>
        </p:nvSpPr>
        <p:spPr>
          <a:xfrm>
            <a:off x="10126909" y="2997271"/>
            <a:ext cx="817853" cy="461665"/>
          </a:xfrm>
          <a:prstGeom prst="rect">
            <a:avLst/>
          </a:prstGeom>
        </p:spPr>
        <p:txBody>
          <a:bodyPr wrap="none">
            <a:spAutoFit/>
          </a:bodyPr>
          <a:lstStyle/>
          <a:p>
            <a:r>
              <a:rPr lang="en-US" altLang="zh-CN" sz="2400" dirty="0"/>
              <a:t>hard</a:t>
            </a:r>
            <a:endParaRPr lang="zh-CN" altLang="en-US" dirty="0"/>
          </a:p>
        </p:txBody>
      </p:sp>
      <p:sp>
        <p:nvSpPr>
          <p:cNvPr id="10" name="内容占位符 1"/>
          <p:cNvSpPr txBox="1"/>
          <p:nvPr/>
        </p:nvSpPr>
        <p:spPr bwMode="auto">
          <a:xfrm>
            <a:off x="360854" y="4002152"/>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句意：然而，对我来说，找到一个能让妈妈和我都满意的母亲节礼物是困难的。根据</a:t>
            </a:r>
            <a:r>
              <a:rPr lang="en-US" altLang="zh-CN" b="1" dirty="0">
                <a:solidFill>
                  <a:srgbClr val="FF0000"/>
                </a:solidFill>
                <a:latin typeface="Times New Roman" panose="02020603050405020304" pitchFamily="18" charset="0"/>
                <a:ea typeface="宋体" panose="02010600030101010101" pitchFamily="2" charset="-122"/>
              </a:rPr>
              <a:t>“For most </a:t>
            </a:r>
            <a:r>
              <a:rPr lang="en-US" altLang="zh-CN" b="1" dirty="0" err="1">
                <a:solidFill>
                  <a:srgbClr val="FF0000"/>
                </a:solidFill>
                <a:latin typeface="Times New Roman" panose="02020603050405020304" pitchFamily="18" charset="0"/>
                <a:ea typeface="宋体" panose="02010600030101010101" pitchFamily="2" charset="-122"/>
              </a:rPr>
              <a:t>people, this</a:t>
            </a:r>
            <a:r>
              <a:rPr lang="en-US" altLang="zh-CN" b="1" dirty="0">
                <a:solidFill>
                  <a:srgbClr val="FF0000"/>
                </a:solidFill>
                <a:latin typeface="Times New Roman" panose="02020603050405020304" pitchFamily="18" charset="0"/>
                <a:ea typeface="宋体" panose="02010600030101010101" pitchFamily="2" charset="-122"/>
              </a:rPr>
              <a:t> is not a big problem</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For </a:t>
            </a:r>
            <a:r>
              <a:rPr lang="en-US" altLang="zh-CN" b="1" dirty="0" err="1">
                <a:solidFill>
                  <a:srgbClr val="FF0000"/>
                </a:solidFill>
                <a:latin typeface="Times New Roman" panose="02020603050405020304" pitchFamily="18" charset="0"/>
                <a:ea typeface="宋体" panose="02010600030101010101" pitchFamily="2" charset="-122"/>
              </a:rPr>
              <a:t>me, however</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和备选词可知，此处表示对</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来说找礼物是困难的。</a:t>
            </a:r>
            <a:r>
              <a:rPr lang="en-US" altLang="zh-CN" b="1" dirty="0">
                <a:solidFill>
                  <a:srgbClr val="FF0000"/>
                </a:solidFill>
                <a:latin typeface="Times New Roman" panose="02020603050405020304" pitchFamily="18" charset="0"/>
                <a:ea typeface="宋体" panose="02010600030101010101" pitchFamily="2" charset="-122"/>
              </a:rPr>
              <a:t>hard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困难的</a:t>
            </a:r>
            <a:r>
              <a:rPr lang="en-US" altLang="zh-CN" b="1" dirty="0">
                <a:solidFill>
                  <a:srgbClr val="FF0000"/>
                </a:solidFill>
                <a:latin typeface="Times New Roman" panose="02020603050405020304" pitchFamily="18" charset="0"/>
                <a:ea typeface="宋体" panose="02010600030101010101" pitchFamily="2" charset="-122"/>
              </a:rPr>
              <a:t>”, </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it’s hard to do </a:t>
            </a:r>
            <a:r>
              <a:rPr lang="en-US" altLang="zh-CN" b="1" u="wavy" dirty="0" err="1">
                <a:solidFill>
                  <a:srgbClr val="FF0000"/>
                </a:solidFill>
                <a:uFill>
                  <a:solidFill>
                    <a:srgbClr val="00B0F0"/>
                  </a:solidFill>
                </a:uFill>
                <a:latin typeface="Times New Roman" panose="02020603050405020304" pitchFamily="18" charset="0"/>
                <a:ea typeface="宋体" panose="02010600030101010101" pitchFamily="2" charset="-122"/>
              </a:rPr>
              <a:t>sth</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表示</a:t>
            </a:r>
            <a:r>
              <a:rPr lang="zh-CN" altLang="zh-CN" b="1" u="wavy" dirty="0">
                <a:solidFill>
                  <a:srgbClr val="FF0000"/>
                </a:solidFill>
                <a:uFill>
                  <a:solidFill>
                    <a:srgbClr val="00B0F0"/>
                  </a:solidFill>
                </a:uFill>
                <a:ea typeface="Times New Roman" panose="02020603050405020304" pitchFamily="18" charset="0"/>
              </a:rPr>
              <a:t> </a:t>
            </a:r>
            <a:r>
              <a:rPr lang="en-US" altLang="zh-CN" b="1" u="wavy" dirty="0">
                <a:solidFill>
                  <a:srgbClr val="FF0000"/>
                </a:solidFill>
                <a:uFill>
                  <a:solidFill>
                    <a:srgbClr val="00B0F0"/>
                  </a:solidFill>
                </a:uFill>
                <a:latin typeface="+mn-ea"/>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做某事是困难的</a:t>
            </a:r>
            <a:r>
              <a:rPr lang="en-US" altLang="zh-CN" b="1" u="wavy" dirty="0">
                <a:solidFill>
                  <a:srgbClr val="FF0000"/>
                </a:solidFill>
                <a:uFill>
                  <a:solidFill>
                    <a:srgbClr val="00B0F0"/>
                  </a:solidFill>
                </a:uFill>
                <a:latin typeface="+mn-ea"/>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符合语境。故填</a:t>
            </a:r>
            <a:r>
              <a:rPr lang="en-US" altLang="zh-CN" b="1" dirty="0">
                <a:solidFill>
                  <a:srgbClr val="FF0000"/>
                </a:solidFill>
                <a:latin typeface="Times New Roman" panose="02020603050405020304" pitchFamily="18" charset="0"/>
                <a:ea typeface="宋体" panose="02010600030101010101" pitchFamily="2" charset="-122"/>
              </a:rPr>
              <a:t>hard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4729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句意：昂贵的礼物不合适，因为它们会让妈妈感觉很糟糕。根据</a:t>
            </a:r>
            <a:r>
              <a:rPr lang="en-US" altLang="zh-CN" b="1">
                <a:solidFill>
                  <a:srgbClr val="FF0000"/>
                </a:solidFill>
                <a:latin typeface="Times New Roman" panose="02020603050405020304" pitchFamily="18" charset="0"/>
                <a:ea typeface="宋体" panose="02010600030101010101" pitchFamily="2" charset="-122"/>
              </a:rPr>
              <a:t>“Expensive gifts are out”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FF0000"/>
                </a:solidFill>
                <a:latin typeface="Times New Roman" panose="02020603050405020304" pitchFamily="18" charset="0"/>
                <a:ea typeface="宋体" panose="02010600030101010101" pitchFamily="2" charset="-122"/>
              </a:rPr>
              <a:t>“they make Mama feel terrible”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可知，前后两句存在因果关系</a:t>
            </a:r>
            <a:r>
              <a:rPr lang="en-US" altLang="zh-CN" b="1">
                <a:solidFill>
                  <a:srgbClr val="FF0000"/>
                </a:solidFill>
                <a:latin typeface="Times New Roman" panose="02020603050405020304" pitchFamily="18" charset="0"/>
                <a:ea typeface="宋体" panose="02010600030101010101" pitchFamily="2" charset="-122"/>
              </a:rPr>
              <a:t>,because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引导原因状语从句，符合语境。故填</a:t>
            </a:r>
            <a:r>
              <a:rPr lang="en-US" altLang="zh-CN" b="1">
                <a:solidFill>
                  <a:srgbClr val="FF0000"/>
                </a:solidFill>
                <a:latin typeface="Times New Roman" panose="02020603050405020304" pitchFamily="18" charset="0"/>
                <a:ea typeface="宋体" panose="02010600030101010101" pitchFamily="2" charset="-122"/>
              </a:rPr>
              <a:t>because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内容占位符 1"/>
          <p:cNvSpPr txBox="1"/>
          <p:nvPr/>
        </p:nvSpPr>
        <p:spPr bwMode="auto">
          <a:xfrm>
            <a:off x="360854" y="1816185"/>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eaLnBrk="1"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Expensive gifts are out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make Mama feel terrible. “This is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awful, Julie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says. “You shouldn’t have spent the money on me.” Cheap gifts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Mama, but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make me feel terrible.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21537"/>
            <a:ext cx="11485848" cy="576248"/>
          </a:xfrm>
          <a:ln>
            <a:solidFill>
              <a:schemeClr val="tx1"/>
            </a:solidFill>
          </a:ln>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078982" y="1909378"/>
            <a:ext cx="1210588" cy="461665"/>
          </a:xfrm>
          <a:prstGeom prst="rect">
            <a:avLst/>
          </a:prstGeom>
        </p:spPr>
        <p:txBody>
          <a:bodyPr wrap="none">
            <a:spAutoFit/>
          </a:bodyPr>
          <a:lstStyle/>
          <a:p>
            <a:r>
              <a:rPr lang="en-US" altLang="zh-CN" sz="2400" dirty="0"/>
              <a:t>because</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2997531"/>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句意：便宜的礼物能让妈妈开心，但是它们会让我感觉很糟糕。根据</a:t>
            </a:r>
            <a:r>
              <a:rPr lang="en-US" altLang="zh-CN" b="1" dirty="0">
                <a:solidFill>
                  <a:srgbClr val="FF0000"/>
                </a:solidFill>
                <a:latin typeface="Times New Roman" panose="02020603050405020304" pitchFamily="18" charset="0"/>
                <a:ea typeface="宋体" panose="02010600030101010101" pitchFamily="2" charset="-122"/>
              </a:rPr>
              <a:t>“but they make me feel terrible”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Times New Roman" panose="02020603050405020304" pitchFamily="18" charset="0"/>
                <a:ea typeface="宋体" panose="02010600030101010101" pitchFamily="2" charset="-122"/>
              </a:rPr>
              <a:t>,but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表示转折，可知前面说的是便宜礼物能让妈妈开心</a:t>
            </a:r>
            <a:r>
              <a:rPr lang="en-US" altLang="zh-CN" b="1" dirty="0">
                <a:solidFill>
                  <a:srgbClr val="FF0000"/>
                </a:solidFill>
                <a:latin typeface="Times New Roman" panose="02020603050405020304" pitchFamily="18" charset="0"/>
                <a:ea typeface="宋体" panose="02010600030101010101" pitchFamily="2" charset="-122"/>
              </a:rPr>
              <a:t>,please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使高兴，使满意</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，符合语境，句子主语</a:t>
            </a:r>
            <a:r>
              <a:rPr lang="en-US" altLang="zh-CN" b="1" dirty="0">
                <a:solidFill>
                  <a:srgbClr val="FF0000"/>
                </a:solidFill>
                <a:latin typeface="Times New Roman" panose="02020603050405020304" pitchFamily="18" charset="0"/>
                <a:ea typeface="宋体" panose="02010600030101010101" pitchFamily="2" charset="-122"/>
              </a:rPr>
              <a:t>Cheap gifts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是复数形式，本句时态为一般现在时，所以此处用动词原形。故填</a:t>
            </a:r>
            <a:r>
              <a:rPr lang="en-US" altLang="zh-CN" b="1" dirty="0">
                <a:solidFill>
                  <a:srgbClr val="FF0000"/>
                </a:solidFill>
                <a:latin typeface="Times New Roman" panose="02020603050405020304" pitchFamily="18" charset="0"/>
                <a:ea typeface="宋体" panose="02010600030101010101" pitchFamily="2" charset="-122"/>
              </a:rPr>
              <a:t>please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内容占位符 1"/>
          <p:cNvSpPr txBox="1"/>
          <p:nvPr/>
        </p:nvSpPr>
        <p:spPr bwMode="auto">
          <a:xfrm>
            <a:off x="360854" y="1340768"/>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eaLnBrk="1"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Expensive gifts are out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make Mama feel terrible. “This is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awful, Julie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says. “You shouldn’t have spent the money on me.” Cheap gifts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Mama, but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make me feel terrible.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576248"/>
          </a:xfrm>
          <a:ln>
            <a:solidFill>
              <a:schemeClr val="tx1"/>
            </a:solidFill>
          </a:ln>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263558" y="1938317"/>
            <a:ext cx="987771" cy="461665"/>
          </a:xfrm>
          <a:prstGeom prst="rect">
            <a:avLst/>
          </a:prstGeom>
        </p:spPr>
        <p:txBody>
          <a:bodyPr wrap="none">
            <a:spAutoFit/>
          </a:bodyPr>
          <a:lstStyle/>
          <a:p>
            <a:r>
              <a:rPr lang="en-US" altLang="zh-CN" sz="2400" dirty="0"/>
              <a:t>please</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543595"/>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句意：总是存在这样一个问题，送给妈妈的礼物会反弹到我身上。根据后文</a:t>
            </a:r>
            <a:r>
              <a:rPr lang="en-US" altLang="zh-CN" b="1" dirty="0">
                <a:solidFill>
                  <a:srgbClr val="FF0000"/>
                </a:solidFill>
                <a:latin typeface="Times New Roman" panose="02020603050405020304" pitchFamily="18" charset="0"/>
                <a:ea typeface="宋体" panose="02010600030101010101" pitchFamily="2" charset="-122"/>
              </a:rPr>
              <a:t>“If I buy her something to </a:t>
            </a:r>
            <a:r>
              <a:rPr lang="en-US" altLang="zh-CN" b="1" dirty="0" err="1">
                <a:solidFill>
                  <a:srgbClr val="FF0000"/>
                </a:solidFill>
                <a:latin typeface="Times New Roman" panose="02020603050405020304" pitchFamily="18" charset="0"/>
                <a:ea typeface="宋体" panose="02010600030101010101" pitchFamily="2" charset="-122"/>
              </a:rPr>
              <a:t>wear, it</a:t>
            </a:r>
            <a:r>
              <a:rPr lang="en-US" altLang="zh-CN" b="1" dirty="0">
                <a:solidFill>
                  <a:srgbClr val="FF0000"/>
                </a:solidFill>
                <a:latin typeface="Times New Roman" panose="02020603050405020304" pitchFamily="18" charset="0"/>
                <a:ea typeface="宋体" panose="02010600030101010101" pitchFamily="2" charset="-122"/>
              </a:rPr>
              <a:t> often turns out to fit me</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和备选词可知，此处表示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总是存在这样一个问题</a:t>
            </a:r>
            <a:r>
              <a:rPr lang="en-US" altLang="zh-CN" b="1" dirty="0">
                <a:solidFill>
                  <a:srgbClr val="FF0000"/>
                </a:solidFill>
                <a:latin typeface="+mn-ea"/>
              </a:rPr>
              <a:t>”</a:t>
            </a:r>
            <a:r>
              <a:rPr lang="en-US" altLang="zh-CN" b="1" dirty="0">
                <a:solidFill>
                  <a:srgbClr val="FF0000"/>
                </a:solidFill>
                <a:latin typeface="Times New Roman" panose="02020603050405020304" pitchFamily="18" charset="0"/>
                <a:ea typeface="宋体" panose="02010600030101010101" pitchFamily="2" charset="-122"/>
              </a:rPr>
              <a:t>, trouble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问题，麻烦</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，符合语境。故填</a:t>
            </a:r>
            <a:r>
              <a:rPr lang="en-US" altLang="zh-CN" b="1" dirty="0">
                <a:solidFill>
                  <a:srgbClr val="FF0000"/>
                </a:solidFill>
                <a:latin typeface="Times New Roman" panose="02020603050405020304" pitchFamily="18" charset="0"/>
                <a:ea typeface="宋体" panose="02010600030101010101" pitchFamily="2" charset="-122"/>
              </a:rPr>
              <a:t>trouble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内容占位符 1"/>
          <p:cNvSpPr txBox="1"/>
          <p:nvPr/>
        </p:nvSpPr>
        <p:spPr bwMode="auto">
          <a:xfrm>
            <a:off x="360854" y="1340768"/>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lgn="dist">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always the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a gift given to Mama will bounce back to me. If I buy her something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wear, 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often turns out to fit me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I give her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plant, 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cuts off the top for me to take home and place it in a glass of water. If I give her something to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4050665" algn="l"/>
                <a:tab pos="7021195" algn="l"/>
                <a:tab pos="9631680" algn="l"/>
              </a:tabLst>
            </a:pP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always saves it and I finish it at last.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576248"/>
          </a:xfrm>
          <a:ln>
            <a:solidFill>
              <a:schemeClr val="tx1"/>
            </a:solidFill>
          </a:ln>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774928" y="1445836"/>
            <a:ext cx="1136080" cy="461665"/>
          </a:xfrm>
          <a:prstGeom prst="rect">
            <a:avLst/>
          </a:prstGeom>
        </p:spPr>
        <p:txBody>
          <a:bodyPr wrap="none">
            <a:spAutoFit/>
          </a:bodyPr>
          <a:lstStyle/>
          <a:p>
            <a:r>
              <a:rPr lang="en-US" altLang="zh-CN" sz="2400" dirty="0"/>
              <a:t>trouble</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543595"/>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句意：如果我给她买一些穿的东西，结果往往是它非常适合我。根据前文</a:t>
            </a:r>
            <a:r>
              <a:rPr lang="en-US" altLang="zh-CN" b="1" dirty="0">
                <a:solidFill>
                  <a:srgbClr val="FF0000"/>
                </a:solidFill>
                <a:latin typeface="Times New Roman" panose="02020603050405020304" pitchFamily="18" charset="0"/>
                <a:ea typeface="宋体" panose="02010600030101010101" pitchFamily="2" charset="-122"/>
              </a:rPr>
              <a:t>“a gift given to Mama will bounce back to me”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和备选词可知，这里说买给妈妈穿的东西非常适合</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，需要一个副词来修饰</a:t>
            </a:r>
            <a:r>
              <a:rPr lang="zh-CN" altLang="zh-CN" b="1" dirty="0">
                <a:solidFill>
                  <a:srgbClr val="FF0000"/>
                </a:solidFill>
                <a:ea typeface="Times New Roman" panose="02020603050405020304" pitchFamily="18" charset="0"/>
              </a:rPr>
              <a:t> </a:t>
            </a:r>
            <a:r>
              <a:rPr lang="en-US" altLang="zh-CN" b="1" dirty="0">
                <a:solidFill>
                  <a:srgbClr val="FF0000"/>
                </a:solidFill>
                <a:latin typeface="Times New Roman" panose="02020603050405020304" pitchFamily="18" charset="0"/>
                <a:ea typeface="宋体" panose="02010600030101010101" pitchFamily="2" charset="-122"/>
              </a:rPr>
              <a:t>“</a:t>
            </a:r>
            <a:r>
              <a:rPr lang="en-US" altLang="zh-CN" b="1" dirty="0" err="1">
                <a:solidFill>
                  <a:srgbClr val="FF0000"/>
                </a:solidFill>
                <a:latin typeface="Times New Roman" panose="02020603050405020304" pitchFamily="18" charset="0"/>
                <a:ea typeface="宋体" panose="02010600030101010101" pitchFamily="2" charset="-122"/>
              </a:rPr>
              <a:t>fit”, perfect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的副词形式是</a:t>
            </a:r>
            <a:r>
              <a:rPr lang="en-US" altLang="zh-CN" b="1" dirty="0">
                <a:solidFill>
                  <a:srgbClr val="FF0000"/>
                </a:solidFill>
                <a:latin typeface="Times New Roman" panose="02020603050405020304" pitchFamily="18" charset="0"/>
                <a:ea typeface="宋体" panose="02010600030101010101" pitchFamily="2" charset="-122"/>
              </a:rPr>
              <a:t>perfectly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完美地，非常</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，符合语境。故填</a:t>
            </a:r>
            <a:r>
              <a:rPr lang="en-US" altLang="zh-CN" b="1" dirty="0">
                <a:solidFill>
                  <a:srgbClr val="FF0000"/>
                </a:solidFill>
                <a:latin typeface="Times New Roman" panose="02020603050405020304" pitchFamily="18" charset="0"/>
                <a:ea typeface="宋体" panose="02010600030101010101" pitchFamily="2" charset="-122"/>
              </a:rPr>
              <a:t>perfectly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内容占位符 1"/>
          <p:cNvSpPr txBox="1"/>
          <p:nvPr/>
        </p:nvSpPr>
        <p:spPr bwMode="auto">
          <a:xfrm>
            <a:off x="360854" y="1340768"/>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always the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a gift given to Mama will bounce back to me. If I buy her something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wear, 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often turns out to fit me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I give her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plant, 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cuts off the top for me to take home and place it in a glass of water. If I give her something to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always saves it and I finish it at last.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576248"/>
          </a:xfrm>
          <a:ln>
            <a:solidFill>
              <a:schemeClr val="tx1"/>
            </a:solidFill>
          </a:ln>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7390462" y="1988749"/>
            <a:ext cx="1345240" cy="461665"/>
          </a:xfrm>
          <a:prstGeom prst="rect">
            <a:avLst/>
          </a:prstGeom>
        </p:spPr>
        <p:txBody>
          <a:bodyPr wrap="none">
            <a:spAutoFit/>
          </a:bodyPr>
          <a:lstStyle/>
          <a:p>
            <a:r>
              <a:rPr lang="en-US" altLang="zh-CN" sz="2400" dirty="0"/>
              <a:t>perfectly</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543595"/>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句意：如果我给她一些吃的东西，她总是留着，最后我把它吃完了。根据</a:t>
            </a:r>
            <a:r>
              <a:rPr lang="en-US" altLang="zh-CN" b="1" dirty="0">
                <a:solidFill>
                  <a:srgbClr val="FF0000"/>
                </a:solidFill>
                <a:latin typeface="Times New Roman" panose="02020603050405020304" pitchFamily="18" charset="0"/>
                <a:ea typeface="宋体" panose="02010600030101010101" pitchFamily="2" charset="-122"/>
              </a:rPr>
              <a:t>“she always saves it and I finish it at last”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和备选词可知，这里应该是指给妈妈一些吃的东西</a:t>
            </a:r>
            <a:r>
              <a:rPr lang="en-US" altLang="zh-CN" b="1" dirty="0">
                <a:solidFill>
                  <a:srgbClr val="FF0000"/>
                </a:solidFill>
                <a:latin typeface="Times New Roman" panose="02020603050405020304" pitchFamily="18" charset="0"/>
                <a:ea typeface="宋体" panose="02010600030101010101" pitchFamily="2" charset="-122"/>
              </a:rPr>
              <a:t>, eat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吃</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，符合语境，动词不定式</a:t>
            </a:r>
            <a:r>
              <a:rPr lang="en-US" altLang="zh-CN" b="1" dirty="0">
                <a:solidFill>
                  <a:srgbClr val="FF0000"/>
                </a:solidFill>
                <a:latin typeface="Times New Roman" panose="02020603050405020304" pitchFamily="18" charset="0"/>
                <a:ea typeface="宋体" panose="02010600030101010101" pitchFamily="2" charset="-122"/>
              </a:rPr>
              <a:t>to</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后接动词原形。故填</a:t>
            </a:r>
            <a:r>
              <a:rPr lang="en-US" altLang="zh-CN" b="1" dirty="0">
                <a:solidFill>
                  <a:srgbClr val="FF0000"/>
                </a:solidFill>
                <a:latin typeface="Times New Roman" panose="02020603050405020304" pitchFamily="18" charset="0"/>
                <a:ea typeface="宋体" panose="02010600030101010101" pitchFamily="2" charset="-122"/>
              </a:rPr>
              <a:t>eat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内容占位符 1"/>
          <p:cNvSpPr txBox="1"/>
          <p:nvPr/>
        </p:nvSpPr>
        <p:spPr bwMode="auto">
          <a:xfrm>
            <a:off x="360854" y="1340768"/>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always the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a gift given to Mama will bounce back to me. If I buy her something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wear, 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often turns out to fit me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I give her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plant, 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cuts off the top for me to take home and place it in a glass of water. If I give her something to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always saves it and I finish it at last.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576248"/>
          </a:xfrm>
          <a:ln>
            <a:solidFill>
              <a:schemeClr val="tx1"/>
            </a:solidFill>
          </a:ln>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54646" y="3089089"/>
            <a:ext cx="577402" cy="461665"/>
          </a:xfrm>
          <a:prstGeom prst="rect">
            <a:avLst/>
          </a:prstGeom>
        </p:spPr>
        <p:txBody>
          <a:bodyPr wrap="none">
            <a:spAutoFit/>
          </a:bodyPr>
          <a:lstStyle/>
          <a:p>
            <a:r>
              <a:rPr lang="en-US" altLang="zh-CN" sz="2400" dirty="0"/>
              <a:t>eat</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5130</Words>
  <Application>WPS 演示</Application>
  <PresentationFormat>自定义</PresentationFormat>
  <Paragraphs>98</Paragraphs>
  <Slides>12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12</vt:i4>
      </vt:variant>
    </vt:vector>
  </HeadingPairs>
  <TitlesOfParts>
    <vt:vector size="22"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465</cp:revision>
  <dcterms:created xsi:type="dcterms:W3CDTF">2020-11-06T05:24:00Z</dcterms:created>
  <dcterms:modified xsi:type="dcterms:W3CDTF">2025-09-17T06:30:05Z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